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124" y="3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B239C13C-39EA-43B3-9C20-A1CBD053FAB5}" type="datetimeFigureOut">
              <a:rPr lang="en-US" smtClean="0"/>
              <a:pPr/>
              <a:t>1/31/2012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5D7FD11-570D-4494-92CC-D56630976E1C}"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39C13C-39EA-43B3-9C20-A1CBD053FAB5}"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D7FD11-570D-4494-92CC-D56630976E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39C13C-39EA-43B3-9C20-A1CBD053FAB5}"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D7FD11-570D-4494-92CC-D56630976E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39C13C-39EA-43B3-9C20-A1CBD053FAB5}" type="datetimeFigureOut">
              <a:rPr lang="en-US" smtClean="0"/>
              <a:pPr/>
              <a:t>1/31/2012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D7FD11-570D-4494-92CC-D56630976E1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B239C13C-39EA-43B3-9C20-A1CBD053FAB5}" type="datetimeFigureOut">
              <a:rPr lang="en-US" smtClean="0"/>
              <a:pPr/>
              <a:t>1/31/2012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5D7FD11-570D-4494-92CC-D56630976E1C}"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239C13C-39EA-43B3-9C20-A1CBD053FAB5}" type="datetimeFigureOut">
              <a:rPr lang="en-US" smtClean="0"/>
              <a:pPr/>
              <a:t>1/31/2012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A5D7FD11-570D-4494-92CC-D56630976E1C}"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239C13C-39EA-43B3-9C20-A1CBD053FAB5}" type="datetimeFigureOut">
              <a:rPr lang="en-US" smtClean="0"/>
              <a:pPr/>
              <a:t>1/31/2012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A5D7FD11-570D-4494-92CC-D56630976E1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239C13C-39EA-43B3-9C20-A1CBD053FAB5}" type="datetimeFigureOut">
              <a:rPr lang="en-US" smtClean="0"/>
              <a:pPr/>
              <a:t>1/31/2012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5D7FD11-570D-4494-92CC-D56630976E1C}"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239C13C-39EA-43B3-9C20-A1CBD053FAB5}" type="datetimeFigureOut">
              <a:rPr lang="en-US" smtClean="0"/>
              <a:pPr/>
              <a:t>1/31/2012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5D7FD11-570D-4494-92CC-D56630976E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B239C13C-39EA-43B3-9C20-A1CBD053FAB5}" type="datetimeFigureOut">
              <a:rPr lang="en-US" smtClean="0"/>
              <a:pPr/>
              <a:t>1/31/2012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5D7FD11-570D-4494-92CC-D56630976E1C}"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B239C13C-39EA-43B3-9C20-A1CBD053FAB5}" type="datetimeFigureOut">
              <a:rPr lang="en-US" smtClean="0"/>
              <a:pPr/>
              <a:t>1/31/2012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5D7FD11-570D-4494-92CC-D56630976E1C}"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239C13C-39EA-43B3-9C20-A1CBD053FAB5}" type="datetimeFigureOut">
              <a:rPr lang="en-US" smtClean="0"/>
              <a:pPr/>
              <a:t>1/31/2012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5D7FD11-570D-4494-92CC-D56630976E1C}"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United_States_presidential_election,_1984" TargetMode="External"/><Relationship Id="rId7" Type="http://schemas.openxmlformats.org/officeDocument/2006/relationships/image" Target="../media/image9.jpeg"/><Relationship Id="rId2" Type="http://schemas.openxmlformats.org/officeDocument/2006/relationships/hyperlink" Target="http://www.valerosos.com/HispanicsMilitary.html" TargetMode="External"/><Relationship Id="rId1" Type="http://schemas.openxmlformats.org/officeDocument/2006/relationships/slideLayout" Target="../slideLayouts/slideLayout4.xml"/><Relationship Id="rId6" Type="http://schemas.openxmlformats.org/officeDocument/2006/relationships/hyperlink" Target="http://army.togetherweserved.com/army/servlet/tws.webapp.WebApp?cmd=ShadowBoxProfile&amp;type=Person&amp;ID=246121" TargetMode="External"/><Relationship Id="rId5" Type="http://schemas.openxmlformats.org/officeDocument/2006/relationships/hyperlink" Target="http://articles.usa-people-search.com/content-facts-of-the-korean-war.aspx" TargetMode="External"/><Relationship Id="rId4" Type="http://schemas.openxmlformats.org/officeDocument/2006/relationships/hyperlink" Target="http://www.dm.af.mil/news/story.asp?id=12306960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General Richard E. Cavazos</a:t>
            </a:r>
            <a:endParaRPr lang="en-US" dirty="0"/>
          </a:p>
        </p:txBody>
      </p:sp>
      <p:sp>
        <p:nvSpPr>
          <p:cNvPr id="3" name="Subtitle 2"/>
          <p:cNvSpPr>
            <a:spLocks noGrp="1"/>
          </p:cNvSpPr>
          <p:nvPr>
            <p:ph type="subTitle" idx="1"/>
          </p:nvPr>
        </p:nvSpPr>
        <p:spPr/>
        <p:txBody>
          <a:bodyPr/>
          <a:lstStyle/>
          <a:p>
            <a:r>
              <a:rPr lang="en-US" dirty="0" smtClean="0"/>
              <a:t>Oral History</a:t>
            </a:r>
          </a:p>
          <a:p>
            <a:r>
              <a:rPr lang="en-US" dirty="0" smtClean="0"/>
              <a:t>Social Studies Methods</a:t>
            </a:r>
          </a:p>
          <a:p>
            <a:r>
              <a:rPr lang="en-US" dirty="0" smtClean="0"/>
              <a:t>Susan Cavazos-Burton</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9144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General Richard E. Cavazos</a:t>
            </a:r>
            <a:endParaRPr lang="en-US" dirty="0"/>
          </a:p>
        </p:txBody>
      </p:sp>
      <p:sp>
        <p:nvSpPr>
          <p:cNvPr id="4" name="Content Placeholder 3"/>
          <p:cNvSpPr>
            <a:spLocks noGrp="1"/>
          </p:cNvSpPr>
          <p:nvPr>
            <p:ph sz="half" idx="2"/>
          </p:nvPr>
        </p:nvSpPr>
        <p:spPr/>
        <p:txBody>
          <a:bodyPr>
            <a:normAutofit fontScale="92500" lnSpcReduction="20000"/>
          </a:bodyPr>
          <a:lstStyle/>
          <a:p>
            <a:pPr>
              <a:buNone/>
            </a:pPr>
            <a:endParaRPr lang="en-US" dirty="0" smtClean="0"/>
          </a:p>
          <a:p>
            <a:endParaRPr lang="en-US" dirty="0" smtClean="0"/>
          </a:p>
          <a:p>
            <a:endParaRPr lang="en-US" dirty="0"/>
          </a:p>
        </p:txBody>
      </p:sp>
      <p:sp>
        <p:nvSpPr>
          <p:cNvPr id="6" name="Content Placeholder 5"/>
          <p:cNvSpPr>
            <a:spLocks noGrp="1"/>
          </p:cNvSpPr>
          <p:nvPr>
            <p:ph sz="half" idx="1"/>
          </p:nvPr>
        </p:nvSpPr>
        <p:spPr>
          <a:xfrm>
            <a:off x="457200" y="1645920"/>
            <a:ext cx="4724400" cy="4526280"/>
          </a:xfrm>
        </p:spPr>
        <p:txBody>
          <a:bodyPr>
            <a:normAutofit fontScale="92500" lnSpcReduction="20000"/>
          </a:bodyPr>
          <a:lstStyle/>
          <a:p>
            <a:r>
              <a:rPr lang="en-US" dirty="0" smtClean="0"/>
              <a:t>In 1982, Richard E. Cavazos made military history by becoming the first Hispanic four-star general in the United States Army. </a:t>
            </a:r>
          </a:p>
          <a:p>
            <a:endParaRPr lang="en-US" dirty="0" smtClean="0"/>
          </a:p>
          <a:p>
            <a:r>
              <a:rPr lang="en-US" dirty="0" smtClean="0"/>
              <a:t>Military Awards include:</a:t>
            </a:r>
          </a:p>
          <a:p>
            <a:r>
              <a:rPr lang="en-US" dirty="0" smtClean="0"/>
              <a:t>2 Distinguished Service Crosses</a:t>
            </a:r>
          </a:p>
          <a:p>
            <a:r>
              <a:rPr lang="en-US" dirty="0" smtClean="0"/>
              <a:t>1 Silver Star</a:t>
            </a:r>
          </a:p>
          <a:p>
            <a:r>
              <a:rPr lang="en-US" dirty="0" smtClean="0"/>
              <a:t>2 Legion of Merit Awards</a:t>
            </a:r>
          </a:p>
          <a:p>
            <a:r>
              <a:rPr lang="en-US" dirty="0" smtClean="0"/>
              <a:t>5 Bronze Stars for Valor</a:t>
            </a:r>
          </a:p>
          <a:p>
            <a:r>
              <a:rPr lang="en-US" dirty="0" smtClean="0"/>
              <a:t>1 Purple Heart</a:t>
            </a:r>
          </a:p>
          <a:p>
            <a:endParaRPr lang="en-US" dirty="0"/>
          </a:p>
        </p:txBody>
      </p:sp>
      <p:pic>
        <p:nvPicPr>
          <p:cNvPr id="7" name="Picture 6" descr="Gen Cavazos.jpg"/>
          <p:cNvPicPr>
            <a:picLocks noChangeAspect="1"/>
          </p:cNvPicPr>
          <p:nvPr/>
        </p:nvPicPr>
        <p:blipFill>
          <a:blip r:embed="rId2" cstate="print"/>
          <a:stretch>
            <a:fillRect/>
          </a:stretch>
        </p:blipFill>
        <p:spPr>
          <a:xfrm>
            <a:off x="5334000" y="1752600"/>
            <a:ext cx="3124200" cy="3962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pic>
        <p:nvPicPr>
          <p:cNvPr id="5" name="Content Placeholder 4" descr="Black Tuesday.bmp"/>
          <p:cNvPicPr>
            <a:picLocks noGrp="1" noChangeAspect="1"/>
          </p:cNvPicPr>
          <p:nvPr>
            <p:ph sz="half" idx="2"/>
          </p:nvPr>
        </p:nvPicPr>
        <p:blipFill>
          <a:blip r:embed="rId2" cstate="print"/>
          <a:stretch>
            <a:fillRect/>
          </a:stretch>
        </p:blipFill>
        <p:spPr>
          <a:xfrm>
            <a:off x="5029200" y="1600200"/>
            <a:ext cx="3124200" cy="2971800"/>
          </a:xfrm>
        </p:spPr>
      </p:pic>
      <p:sp>
        <p:nvSpPr>
          <p:cNvPr id="6" name="Content Placeholder 5"/>
          <p:cNvSpPr>
            <a:spLocks noGrp="1"/>
          </p:cNvSpPr>
          <p:nvPr>
            <p:ph sz="half" idx="1"/>
          </p:nvPr>
        </p:nvSpPr>
        <p:spPr>
          <a:xfrm>
            <a:off x="457200" y="1524000"/>
            <a:ext cx="4038600" cy="5029200"/>
          </a:xfrm>
        </p:spPr>
        <p:txBody>
          <a:bodyPr>
            <a:normAutofit fontScale="40000" lnSpcReduction="20000"/>
          </a:bodyPr>
          <a:lstStyle/>
          <a:p>
            <a:r>
              <a:rPr lang="en-US" sz="5000" dirty="0" smtClean="0"/>
              <a:t>General Cavazos was born in Kingsville, Texas on January 31, 1929; the year of the most devastating stock market crash in the history of the United States. </a:t>
            </a:r>
          </a:p>
          <a:p>
            <a:pPr>
              <a:buNone/>
            </a:pPr>
            <a:r>
              <a:rPr lang="en-US" sz="5000" dirty="0" smtClean="0"/>
              <a:t>  </a:t>
            </a:r>
          </a:p>
          <a:p>
            <a:r>
              <a:rPr lang="en-US" sz="5000" dirty="0" smtClean="0"/>
              <a:t>In 1951, he graduated from Texas Tech University earning a Bachelor’s of Science degree in geology.  While attending college he was an active member of the ROTC program and was the captain of the football team.</a:t>
            </a:r>
          </a:p>
          <a:p>
            <a:endParaRPr lang="en-US" sz="5000" dirty="0" smtClean="0"/>
          </a:p>
          <a:p>
            <a:r>
              <a:rPr lang="en-US" sz="5000" dirty="0" smtClean="0"/>
              <a:t>On June 15, 1951, he received an officer’s commission as a Second Lieutenant in the U.S. Army.  </a:t>
            </a:r>
          </a:p>
          <a:p>
            <a:endParaRPr lang="en-US" dirty="0"/>
          </a:p>
        </p:txBody>
      </p:sp>
      <p:pic>
        <p:nvPicPr>
          <p:cNvPr id="7" name="Picture 6" descr="untitled.bmp"/>
          <p:cNvPicPr>
            <a:picLocks noChangeAspect="1"/>
          </p:cNvPicPr>
          <p:nvPr/>
        </p:nvPicPr>
        <p:blipFill>
          <a:blip r:embed="rId3" cstate="print"/>
          <a:stretch>
            <a:fillRect/>
          </a:stretch>
        </p:blipFill>
        <p:spPr>
          <a:xfrm>
            <a:off x="5105400" y="4876800"/>
            <a:ext cx="3124200" cy="13716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Korea War Hero</a:t>
            </a:r>
            <a:endParaRPr lang="en-US" dirty="0"/>
          </a:p>
        </p:txBody>
      </p:sp>
      <p:sp>
        <p:nvSpPr>
          <p:cNvPr id="3" name="Content Placeholder 2"/>
          <p:cNvSpPr>
            <a:spLocks noGrp="1"/>
          </p:cNvSpPr>
          <p:nvPr>
            <p:ph sz="half" idx="1"/>
          </p:nvPr>
        </p:nvSpPr>
        <p:spPr>
          <a:xfrm>
            <a:off x="457200" y="1447800"/>
            <a:ext cx="4038600" cy="5105400"/>
          </a:xfrm>
        </p:spPr>
        <p:txBody>
          <a:bodyPr>
            <a:noAutofit/>
          </a:bodyPr>
          <a:lstStyle/>
          <a:p>
            <a:r>
              <a:rPr lang="en-US" sz="1800" dirty="0" smtClean="0"/>
              <a:t>On February 25, 1953, while serving in Korea with the 65th Infantry, Cavazos was awarded the Distinguished  Service Cross for his heroic actions during an attack on Hill 142. </a:t>
            </a:r>
          </a:p>
          <a:p>
            <a:endParaRPr lang="en-US" sz="1800" dirty="0" smtClean="0"/>
          </a:p>
          <a:p>
            <a:r>
              <a:rPr lang="en-US" sz="1800" dirty="0" smtClean="0"/>
              <a:t>The Korean War stemmed from the attempts of both countries to reunify Korea, they believed that the country should be unified under their administration.          </a:t>
            </a:r>
          </a:p>
          <a:p>
            <a:pPr>
              <a:buNone/>
            </a:pPr>
            <a:r>
              <a:rPr lang="en-US" sz="1800" dirty="0" smtClean="0"/>
              <a:t>      The disagreements in unification talks became intense and resulted in both countries attacking the other by crossing the 38</a:t>
            </a:r>
            <a:r>
              <a:rPr lang="en-US" sz="1800" baseline="30000" dirty="0" smtClean="0"/>
              <a:t>th</a:t>
            </a:r>
            <a:r>
              <a:rPr lang="en-US" sz="1800" dirty="0" smtClean="0"/>
              <a:t> parallel, which was the dividing line for the countries. </a:t>
            </a:r>
          </a:p>
          <a:p>
            <a:endParaRPr lang="en-US" sz="1800" dirty="0" smtClean="0"/>
          </a:p>
        </p:txBody>
      </p:sp>
      <p:pic>
        <p:nvPicPr>
          <p:cNvPr id="5" name="Content Placeholder 4" descr="imagesCA1X9O7Q.jpg"/>
          <p:cNvPicPr>
            <a:picLocks noGrp="1" noChangeAspect="1"/>
          </p:cNvPicPr>
          <p:nvPr>
            <p:ph sz="half" idx="2"/>
          </p:nvPr>
        </p:nvPicPr>
        <p:blipFill>
          <a:blip r:embed="rId2" cstate="print"/>
          <a:stretch>
            <a:fillRect/>
          </a:stretch>
        </p:blipFill>
        <p:spPr>
          <a:xfrm>
            <a:off x="5257800" y="2286000"/>
            <a:ext cx="3124200" cy="3048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Racism in the Military</a:t>
            </a:r>
            <a:endParaRPr lang="en-US" dirty="0"/>
          </a:p>
        </p:txBody>
      </p:sp>
      <p:sp>
        <p:nvSpPr>
          <p:cNvPr id="3" name="Content Placeholder 2"/>
          <p:cNvSpPr>
            <a:spLocks noGrp="1"/>
          </p:cNvSpPr>
          <p:nvPr>
            <p:ph sz="half" idx="1"/>
          </p:nvPr>
        </p:nvSpPr>
        <p:spPr>
          <a:xfrm>
            <a:off x="457200" y="1524000"/>
            <a:ext cx="4038600" cy="5486400"/>
          </a:xfrm>
        </p:spPr>
        <p:txBody>
          <a:bodyPr>
            <a:normAutofit fontScale="25000" lnSpcReduction="20000"/>
          </a:bodyPr>
          <a:lstStyle/>
          <a:p>
            <a:r>
              <a:rPr lang="en-US" sz="8000" dirty="0" smtClean="0">
                <a:latin typeface="Rockwell" pitchFamily="18" charset="0"/>
                <a:cs typeface="Times New Roman" pitchFamily="18" charset="0"/>
              </a:rPr>
              <a:t>The 65</a:t>
            </a:r>
            <a:r>
              <a:rPr lang="en-US" sz="8000" baseline="30000" dirty="0" smtClean="0">
                <a:latin typeface="Rockwell" pitchFamily="18" charset="0"/>
                <a:cs typeface="Times New Roman" pitchFamily="18" charset="0"/>
              </a:rPr>
              <a:t>th</a:t>
            </a:r>
            <a:r>
              <a:rPr lang="en-US" sz="8000" dirty="0" smtClean="0">
                <a:latin typeface="Rockwell" pitchFamily="18" charset="0"/>
                <a:cs typeface="Times New Roman" pitchFamily="18" charset="0"/>
              </a:rPr>
              <a:t> Infantry Regiment was the only all Hispanic unit  to serve in the Korean War.  It was comprised mostly of soldiers from Puerto Rico, </a:t>
            </a:r>
            <a:r>
              <a:rPr lang="en-US" sz="8000" i="1" dirty="0" smtClean="0">
                <a:latin typeface="Rockwell" pitchFamily="18" charset="0"/>
                <a:cs typeface="Times New Roman" pitchFamily="18" charset="0"/>
              </a:rPr>
              <a:t>a minority unit similar to the African–American Tuskegee Airman of WWII</a:t>
            </a:r>
            <a:r>
              <a:rPr lang="en-US" sz="8000" dirty="0" smtClean="0">
                <a:latin typeface="Rockwell" pitchFamily="18" charset="0"/>
                <a:cs typeface="Times New Roman" pitchFamily="18" charset="0"/>
              </a:rPr>
              <a:t>, who suffered racism and segregation away from the frontlines. </a:t>
            </a:r>
          </a:p>
          <a:p>
            <a:pPr>
              <a:buNone/>
            </a:pPr>
            <a:endParaRPr lang="en-US" sz="8000" dirty="0" smtClean="0">
              <a:latin typeface="Rockwell" pitchFamily="18" charset="0"/>
              <a:cs typeface="Times New Roman" pitchFamily="18" charset="0"/>
            </a:endParaRPr>
          </a:p>
          <a:p>
            <a:r>
              <a:rPr lang="en-US" sz="8000" dirty="0" smtClean="0">
                <a:latin typeface="Rockwell" pitchFamily="18" charset="0"/>
                <a:cs typeface="Times New Roman" pitchFamily="18" charset="0"/>
              </a:rPr>
              <a:t>Cavazos  rose </a:t>
            </a:r>
            <a:r>
              <a:rPr lang="en-US" sz="8000" dirty="0" smtClean="0">
                <a:latin typeface="Rockwell" pitchFamily="18" charset="0"/>
                <a:cs typeface="Times New Roman" pitchFamily="18" charset="0"/>
              </a:rPr>
              <a:t>above the racism,  moving on to become one of the most respected generals--</a:t>
            </a:r>
            <a:r>
              <a:rPr lang="en-US" sz="8000" i="1" dirty="0" smtClean="0">
                <a:latin typeface="Rockwell" pitchFamily="18" charset="0"/>
                <a:cs typeface="Times New Roman" pitchFamily="18" charset="0"/>
              </a:rPr>
              <a:t>Hispanic or otherwise</a:t>
            </a:r>
            <a:r>
              <a:rPr lang="en-US" sz="8000" dirty="0" smtClean="0">
                <a:latin typeface="Rockwell" pitchFamily="18" charset="0"/>
                <a:cs typeface="Times New Roman" pitchFamily="18" charset="0"/>
              </a:rPr>
              <a:t>--in the military. </a:t>
            </a:r>
            <a:endParaRPr lang="en-US" dirty="0" smtClean="0"/>
          </a:p>
          <a:p>
            <a:endParaRPr lang="en-US" dirty="0" smtClean="0"/>
          </a:p>
          <a:p>
            <a:endParaRPr lang="en-US" dirty="0" smtClean="0"/>
          </a:p>
          <a:p>
            <a:r>
              <a:rPr lang="en-US" sz="3600" dirty="0" smtClean="0">
                <a:latin typeface="Times New Roman" pitchFamily="18" charset="0"/>
                <a:cs typeface="Times New Roman" pitchFamily="18" charset="0"/>
              </a:rPr>
              <a:t>The 65th Infantry Regiment, based in Puerto Rico, was the only all-Hispanic unit to serve during the Korean War. Nicknamed the "Borinqueneers" in honor of a native Puerto Rican Indian tribe, the 65th displayed true heart and valor during the Korean War. During a three-year period from 1950 - 1953, the unit participated in nine major campaigns, earning a Presidential Unit Citation, a Meritorious Unit Commendation, and two Republic of Korea Unit Citations. Individual unit members earned four Distinguished Service Crosses and 124 Silver Stars.</a:t>
            </a:r>
          </a:p>
          <a:p>
            <a:endParaRPr lang="en-US" sz="4000" dirty="0" smtClean="0"/>
          </a:p>
          <a:p>
            <a:endParaRPr lang="en-US" dirty="0" smtClean="0"/>
          </a:p>
          <a:p>
            <a:endParaRPr lang="en-US" dirty="0"/>
          </a:p>
        </p:txBody>
      </p:sp>
      <p:pic>
        <p:nvPicPr>
          <p:cNvPr id="5" name="Content Placeholder 4" descr="images.jpg"/>
          <p:cNvPicPr>
            <a:picLocks noGrp="1" noChangeAspect="1"/>
          </p:cNvPicPr>
          <p:nvPr>
            <p:ph sz="half" idx="2"/>
          </p:nvPr>
        </p:nvPicPr>
        <p:blipFill>
          <a:blip r:embed="rId2" cstate="print"/>
          <a:stretch>
            <a:fillRect/>
          </a:stretch>
        </p:blipFill>
        <p:spPr>
          <a:xfrm>
            <a:off x="5105400" y="1828800"/>
            <a:ext cx="2971800" cy="2895600"/>
          </a:xfrm>
        </p:spPr>
      </p:pic>
      <p:sp>
        <p:nvSpPr>
          <p:cNvPr id="6" name="TextBox 5"/>
          <p:cNvSpPr txBox="1"/>
          <p:nvPr/>
        </p:nvSpPr>
        <p:spPr>
          <a:xfrm>
            <a:off x="5181600" y="4724400"/>
            <a:ext cx="2971800" cy="276999"/>
          </a:xfrm>
          <a:prstGeom prst="rect">
            <a:avLst/>
          </a:prstGeom>
          <a:noFill/>
        </p:spPr>
        <p:txBody>
          <a:bodyPr wrap="square" rtlCol="0">
            <a:spAutoFit/>
          </a:bodyPr>
          <a:lstStyle/>
          <a:p>
            <a:r>
              <a:rPr lang="en-US" sz="1200" i="1" dirty="0" smtClean="0"/>
              <a:t>        The Tuskegee Airman of WWII</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 War Hero</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In 1967, Cavazos commanded 1</a:t>
            </a:r>
            <a:r>
              <a:rPr lang="en-US" baseline="30000" dirty="0" smtClean="0"/>
              <a:t>st</a:t>
            </a:r>
            <a:r>
              <a:rPr lang="en-US" dirty="0" smtClean="0"/>
              <a:t> Battalion 18</a:t>
            </a:r>
            <a:r>
              <a:rPr lang="en-US" baseline="30000" dirty="0" smtClean="0"/>
              <a:t>th</a:t>
            </a:r>
            <a:r>
              <a:rPr lang="en-US" dirty="0" smtClean="0"/>
              <a:t> Infantry in Vietnam. His valiant leadership of that unit in the attack of Loc Ninh earned him a second Distinguished Service Cross. </a:t>
            </a:r>
          </a:p>
          <a:p>
            <a:endParaRPr lang="en-US" dirty="0" smtClean="0"/>
          </a:p>
          <a:p>
            <a:r>
              <a:rPr lang="en-US" dirty="0" smtClean="0"/>
              <a:t> Meanwhile, back home in Washington D.C., over 250,000 anti-war protestors marched on Pennsylvania Avenue to protest the war and the military draft.  </a:t>
            </a:r>
            <a:endParaRPr lang="en-US" dirty="0"/>
          </a:p>
        </p:txBody>
      </p:sp>
      <p:pic>
        <p:nvPicPr>
          <p:cNvPr id="7" name="Content Placeholder 6" descr="imagesCALDH36E.jpg"/>
          <p:cNvPicPr>
            <a:picLocks noGrp="1" noChangeAspect="1"/>
          </p:cNvPicPr>
          <p:nvPr>
            <p:ph sz="half" idx="2"/>
          </p:nvPr>
        </p:nvPicPr>
        <p:blipFill>
          <a:blip r:embed="rId2" cstate="print"/>
          <a:stretch>
            <a:fillRect/>
          </a:stretch>
        </p:blipFill>
        <p:spPr>
          <a:xfrm>
            <a:off x="5257800" y="1905000"/>
            <a:ext cx="2895600" cy="35052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Retirement</a:t>
            </a:r>
            <a:endParaRPr lang="en-US" dirty="0"/>
          </a:p>
        </p:txBody>
      </p:sp>
      <p:sp>
        <p:nvSpPr>
          <p:cNvPr id="3" name="Content Placeholder 2"/>
          <p:cNvSpPr>
            <a:spLocks noGrp="1"/>
          </p:cNvSpPr>
          <p:nvPr>
            <p:ph sz="half" idx="1"/>
          </p:nvPr>
        </p:nvSpPr>
        <p:spPr>
          <a:xfrm>
            <a:off x="457200" y="1600200"/>
            <a:ext cx="4267200" cy="5029200"/>
          </a:xfrm>
        </p:spPr>
        <p:txBody>
          <a:bodyPr>
            <a:noAutofit/>
          </a:bodyPr>
          <a:lstStyle/>
          <a:p>
            <a:r>
              <a:rPr lang="en-US" sz="1400" dirty="0" smtClean="0">
                <a:latin typeface="Times New Roman" pitchFamily="18" charset="0"/>
                <a:cs typeface="Times New Roman" pitchFamily="18" charset="0"/>
              </a:rPr>
              <a:t>General Cavazos retired on June 17, 1984; after serving 33 years in the United States Army.  This was the year President Reagan won his second election by obtaining 525 electoral votes (out of 538), which is the highest total ever received by a presidential candidate. </a:t>
            </a:r>
          </a:p>
          <a:p>
            <a:pPr>
              <a:buNone/>
            </a:pPr>
            <a:r>
              <a:rPr lang="en-US" sz="1400" dirty="0" smtClean="0">
                <a:latin typeface="Times New Roman" pitchFamily="18" charset="0"/>
                <a:cs typeface="Times New Roman" pitchFamily="18" charset="0"/>
              </a:rPr>
              <a:t> </a:t>
            </a:r>
          </a:p>
          <a:p>
            <a:r>
              <a:rPr lang="en-US" sz="1400" dirty="0" smtClean="0">
                <a:latin typeface="Times New Roman" pitchFamily="18" charset="0"/>
                <a:cs typeface="Times New Roman" pitchFamily="18" charset="0"/>
              </a:rPr>
              <a:t>In 1985,  General Cavazos was appointed by President Ronald Reagan to serve on the eight-member Chemical Warfare Review Commission. </a:t>
            </a:r>
          </a:p>
          <a:p>
            <a:r>
              <a:rPr lang="en-US" sz="1400" dirty="0" smtClean="0">
                <a:latin typeface="Times New Roman" pitchFamily="18" charset="0"/>
                <a:cs typeface="Times New Roman" pitchFamily="18" charset="0"/>
              </a:rPr>
              <a:t>Back in Texas, he served on the board of regents of Texas Tech University. He also regularly advised the Army on leadership, serving as a mentor to younger generals. </a:t>
            </a:r>
          </a:p>
          <a:p>
            <a:endParaRPr lang="en-US"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He also worked with military luminaries such as General Colin Powell and General H. Norman Schwarzkopf, who wrote in his autobiography</a:t>
            </a:r>
            <a:r>
              <a:rPr lang="en-US" sz="1400" i="1" dirty="0" smtClean="0">
                <a:latin typeface="Times New Roman" pitchFamily="18" charset="0"/>
                <a:cs typeface="Times New Roman" pitchFamily="18" charset="0"/>
              </a:rPr>
              <a:t>,  It Doesn’t take a Hero</a:t>
            </a:r>
            <a:r>
              <a:rPr lang="en-US" sz="1400" dirty="0" smtClean="0">
                <a:latin typeface="Times New Roman" pitchFamily="18" charset="0"/>
                <a:cs typeface="Times New Roman" pitchFamily="18" charset="0"/>
              </a:rPr>
              <a:t>, that Cavazos was one of the finest division commanders he’d ever worked for. </a:t>
            </a:r>
          </a:p>
          <a:p>
            <a:endParaRPr lang="en-US"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Today,  Ret. General Cavazos  is married,  has four children, and lives in San Antonio, Texas.   </a:t>
            </a:r>
            <a:endParaRPr lang="en-US" sz="1400" dirty="0">
              <a:latin typeface="Times New Roman" pitchFamily="18" charset="0"/>
              <a:cs typeface="Times New Roman" pitchFamily="18" charset="0"/>
            </a:endParaRPr>
          </a:p>
        </p:txBody>
      </p:sp>
      <p:pic>
        <p:nvPicPr>
          <p:cNvPr id="5" name="Content Placeholder 4" descr="imagesCAUGBL1D.jpg"/>
          <p:cNvPicPr>
            <a:picLocks noGrp="1" noChangeAspect="1"/>
          </p:cNvPicPr>
          <p:nvPr>
            <p:ph sz="half" idx="2"/>
          </p:nvPr>
        </p:nvPicPr>
        <p:blipFill>
          <a:blip r:embed="rId2" cstate="print"/>
          <a:stretch>
            <a:fillRect/>
          </a:stretch>
        </p:blipFill>
        <p:spPr>
          <a:xfrm>
            <a:off x="5257800" y="1828800"/>
            <a:ext cx="3200400" cy="36576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sz="half" idx="1"/>
          </p:nvPr>
        </p:nvSpPr>
        <p:spPr/>
        <p:txBody>
          <a:bodyPr>
            <a:normAutofit/>
          </a:bodyPr>
          <a:lstStyle/>
          <a:p>
            <a:r>
              <a:rPr lang="en-US" sz="1600" dirty="0" smtClean="0">
                <a:solidFill>
                  <a:schemeClr val="accent6">
                    <a:lumMod val="75000"/>
                  </a:schemeClr>
                </a:solidFill>
                <a:hlinkClick r:id="rId2"/>
              </a:rPr>
              <a:t>http://www.valerosos.com/HispanicsMilitary.html</a:t>
            </a:r>
            <a:endParaRPr lang="en-US" sz="1600" dirty="0" smtClean="0">
              <a:solidFill>
                <a:schemeClr val="accent6">
                  <a:lumMod val="75000"/>
                </a:schemeClr>
              </a:solidFill>
            </a:endParaRPr>
          </a:p>
          <a:p>
            <a:endParaRPr lang="en-US" sz="1800" dirty="0" smtClean="0">
              <a:solidFill>
                <a:schemeClr val="accent6">
                  <a:lumMod val="75000"/>
                </a:schemeClr>
              </a:solidFill>
            </a:endParaRPr>
          </a:p>
          <a:p>
            <a:r>
              <a:rPr lang="en-US" sz="1400" dirty="0" smtClean="0">
                <a:solidFill>
                  <a:schemeClr val="accent6">
                    <a:lumMod val="75000"/>
                  </a:schemeClr>
                </a:solidFill>
                <a:hlinkClick r:id="rId3"/>
              </a:rPr>
              <a:t>http://en.wikipedia.org/wiki/United_States_presidential_election,_1984</a:t>
            </a:r>
            <a:endParaRPr lang="en-US" sz="1400" dirty="0" smtClean="0">
              <a:solidFill>
                <a:schemeClr val="accent6">
                  <a:lumMod val="75000"/>
                </a:schemeClr>
              </a:solidFill>
            </a:endParaRPr>
          </a:p>
          <a:p>
            <a:endParaRPr lang="en-US" sz="1800" dirty="0" smtClean="0"/>
          </a:p>
          <a:p>
            <a:r>
              <a:rPr lang="en-US" sz="1600" dirty="0" smtClean="0">
                <a:hlinkClick r:id="rId4"/>
              </a:rPr>
              <a:t>http://www.dm.af.mil/news/story.asp?id=123069600</a:t>
            </a:r>
            <a:r>
              <a:rPr lang="en-US" sz="1600" dirty="0" smtClean="0"/>
              <a:t> </a:t>
            </a:r>
          </a:p>
          <a:p>
            <a:endParaRPr lang="en-US" dirty="0" smtClean="0"/>
          </a:p>
          <a:p>
            <a:r>
              <a:rPr lang="en-US" sz="1400" dirty="0" smtClean="0">
                <a:solidFill>
                  <a:schemeClr val="accent6">
                    <a:lumMod val="75000"/>
                  </a:schemeClr>
                </a:solidFill>
                <a:hlinkClick r:id="rId5"/>
              </a:rPr>
              <a:t>http://articles.usa-people-search.com/content-facts-of-the-korean-war.aspx</a:t>
            </a:r>
            <a:endParaRPr lang="en-US" sz="1400" dirty="0" smtClean="0">
              <a:solidFill>
                <a:schemeClr val="accent6">
                  <a:lumMod val="75000"/>
                </a:schemeClr>
              </a:solidFill>
            </a:endParaRPr>
          </a:p>
          <a:p>
            <a:endParaRPr lang="en-US" sz="1400" dirty="0" smtClean="0">
              <a:solidFill>
                <a:schemeClr val="accent6">
                  <a:lumMod val="75000"/>
                </a:schemeClr>
              </a:solidFill>
            </a:endParaRPr>
          </a:p>
          <a:p>
            <a:pPr>
              <a:buNone/>
            </a:pPr>
            <a:endParaRPr lang="en-US" sz="1400" dirty="0" smtClean="0">
              <a:solidFill>
                <a:schemeClr val="accent6">
                  <a:lumMod val="75000"/>
                </a:schemeClr>
              </a:solidFill>
            </a:endParaRPr>
          </a:p>
          <a:p>
            <a:r>
              <a:rPr lang="en-US" sz="1400" dirty="0" smtClean="0">
                <a:hlinkClick r:id="rId6"/>
              </a:rPr>
              <a:t>http://army.togetherweserved.com/army/servlet/tws.webapp.WebApp?cmd=ShadowBoxProfile&amp;type=Person&amp;ID=246121</a:t>
            </a:r>
            <a:endParaRPr lang="en-US" sz="1400" dirty="0" smtClean="0"/>
          </a:p>
          <a:p>
            <a:endParaRPr lang="en-US" dirty="0"/>
          </a:p>
        </p:txBody>
      </p:sp>
      <p:pic>
        <p:nvPicPr>
          <p:cNvPr id="5" name="Content Placeholder 4" descr="1969_draft_lottery_photo.jpg"/>
          <p:cNvPicPr>
            <a:picLocks noGrp="1" noChangeAspect="1"/>
          </p:cNvPicPr>
          <p:nvPr>
            <p:ph sz="half" idx="2"/>
          </p:nvPr>
        </p:nvPicPr>
        <p:blipFill>
          <a:blip r:embed="rId7" cstate="print"/>
          <a:stretch>
            <a:fillRect/>
          </a:stretch>
        </p:blipFill>
        <p:spPr>
          <a:xfrm>
            <a:off x="5562600" y="2133600"/>
            <a:ext cx="2895600" cy="2971800"/>
          </a:xfrm>
        </p:spPr>
      </p:pic>
      <p:sp>
        <p:nvSpPr>
          <p:cNvPr id="6" name="TextBox 5"/>
          <p:cNvSpPr txBox="1"/>
          <p:nvPr/>
        </p:nvSpPr>
        <p:spPr>
          <a:xfrm>
            <a:off x="5715000" y="5257800"/>
            <a:ext cx="2667000" cy="246221"/>
          </a:xfrm>
          <a:prstGeom prst="rect">
            <a:avLst/>
          </a:prstGeom>
          <a:noFill/>
        </p:spPr>
        <p:txBody>
          <a:bodyPr wrap="square" rtlCol="0">
            <a:spAutoFit/>
          </a:bodyPr>
          <a:lstStyle/>
          <a:p>
            <a:r>
              <a:rPr lang="en-US" sz="1000" dirty="0" smtClean="0"/>
              <a:t>The military draft lottery of 1969.</a:t>
            </a:r>
            <a:endParaRPr lang="en-US" sz="1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348</TotalTime>
  <Words>654</Words>
  <Application>Microsoft Office PowerPoint</Application>
  <PresentationFormat>On-screen Show (4:3)</PresentationFormat>
  <Paragraphs>59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General Richard E. Cavazos</vt:lpstr>
      <vt:lpstr>             General Richard E. Cavazos</vt:lpstr>
      <vt:lpstr>Biography</vt:lpstr>
      <vt:lpstr>Korea War Hero</vt:lpstr>
      <vt:lpstr>Racism in the Military</vt:lpstr>
      <vt:lpstr>Vietnam War Hero</vt:lpstr>
      <vt:lpstr>Retirement</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Richard E. Cavazos</dc:title>
  <dc:creator>Burton Family</dc:creator>
  <cp:lastModifiedBy>Burton Family</cp:lastModifiedBy>
  <cp:revision>88</cp:revision>
  <dcterms:created xsi:type="dcterms:W3CDTF">2012-01-25T14:37:37Z</dcterms:created>
  <dcterms:modified xsi:type="dcterms:W3CDTF">2012-01-31T09:03:55Z</dcterms:modified>
</cp:coreProperties>
</file>